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40"/>
  </p:notesMasterIdLst>
  <p:handoutMasterIdLst>
    <p:handoutMasterId r:id="rId41"/>
  </p:handoutMasterIdLst>
  <p:sldIdLst>
    <p:sldId id="256" r:id="rId4"/>
    <p:sldId id="423" r:id="rId5"/>
    <p:sldId id="420" r:id="rId6"/>
    <p:sldId id="422" r:id="rId7"/>
    <p:sldId id="428" r:id="rId8"/>
    <p:sldId id="430" r:id="rId9"/>
    <p:sldId id="429" r:id="rId10"/>
    <p:sldId id="432" r:id="rId11"/>
    <p:sldId id="431" r:id="rId12"/>
    <p:sldId id="425" r:id="rId13"/>
    <p:sldId id="433" r:id="rId14"/>
    <p:sldId id="424" r:id="rId15"/>
    <p:sldId id="412" r:id="rId16"/>
    <p:sldId id="265" r:id="rId17"/>
    <p:sldId id="390" r:id="rId18"/>
    <p:sldId id="436" r:id="rId19"/>
    <p:sldId id="415" r:id="rId20"/>
    <p:sldId id="394" r:id="rId21"/>
    <p:sldId id="416" r:id="rId22"/>
    <p:sldId id="437" r:id="rId23"/>
    <p:sldId id="395" r:id="rId24"/>
    <p:sldId id="392" r:id="rId25"/>
    <p:sldId id="393" r:id="rId26"/>
    <p:sldId id="402" r:id="rId27"/>
    <p:sldId id="427" r:id="rId28"/>
    <p:sldId id="438" r:id="rId29"/>
    <p:sldId id="396" r:id="rId30"/>
    <p:sldId id="403" r:id="rId31"/>
    <p:sldId id="404" r:id="rId32"/>
    <p:sldId id="397" r:id="rId33"/>
    <p:sldId id="398" r:id="rId34"/>
    <p:sldId id="399" r:id="rId35"/>
    <p:sldId id="411" r:id="rId36"/>
    <p:sldId id="417" r:id="rId37"/>
    <p:sldId id="408" r:id="rId38"/>
    <p:sldId id="418" r:id="rId3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1497"/>
  </p:normalViewPr>
  <p:slideViewPr>
    <p:cSldViewPr snapToGrid="0" snapToObjects="1">
      <p:cViewPr varScale="1">
        <p:scale>
          <a:sx n="117" d="100"/>
          <a:sy n="117" d="100"/>
        </p:scale>
        <p:origin x="1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054C3D-95A6-DD4C-9AFF-99233C4F1A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DFE07A-2488-8D43-B417-E1A4EDF617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5969B-27BC-0140-9F8F-125A114BC2A2}" type="datetimeFigureOut">
              <a:rPr lang="en-US" smtClean="0"/>
              <a:t>9/5/22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5998B5-6E4A-CB40-AABD-71C1F4C7D3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45CF40-9A18-0C4F-BC1A-9B02B20382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84C32-DA07-7D4C-AC07-F748B0026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57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61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lecture is going to be more mathematical. </a:t>
            </a:r>
          </a:p>
          <a:p>
            <a:r>
              <a:rPr lang="en-US" dirty="0"/>
              <a:t>Before going into math, let’s think about it intuitively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55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09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58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83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96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04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iazza.com/wustl/fall2022/cse518a" TargetMode="External"/><Relationship Id="rId2" Type="http://schemas.openxmlformats.org/officeDocument/2006/relationships/hyperlink" Target="http://chienjuho.com/courses/cse518a/fa2019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1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hienjuho.com/pub/ICML13_RepeatedLabel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1652545"/>
            <a:ext cx="11409680" cy="2387600"/>
          </a:xfrm>
        </p:spPr>
        <p:txBody>
          <a:bodyPr>
            <a:noAutofit/>
          </a:bodyPr>
          <a:lstStyle/>
          <a:p>
            <a:pPr algn="l"/>
            <a:br>
              <a:rPr lang="en-US" sz="6600" dirty="0"/>
            </a:br>
            <a:br>
              <a:rPr lang="en-US" sz="6600" dirty="0"/>
            </a:br>
            <a:r>
              <a:rPr lang="en-US" sz="4400" dirty="0"/>
              <a:t>Lecture 3</a:t>
            </a:r>
            <a:br>
              <a:rPr lang="en-US" sz="4400" dirty="0"/>
            </a:br>
            <a:r>
              <a:rPr lang="en-US" sz="4400" dirty="0"/>
              <a:t>Humans as Data Sources: Label Aggregation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D5D385-FBC5-4940-A0EE-6ACCD2B39A03}"/>
              </a:ext>
            </a:extLst>
          </p:cNvPr>
          <p:cNvSpPr/>
          <p:nvPr/>
        </p:nvSpPr>
        <p:spPr>
          <a:xfrm>
            <a:off x="406400" y="4953987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621A-5142-4B49-B1DD-E11836A6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3BE322-DC07-9A4E-B326-788FDA492075}"/>
              </a:ext>
            </a:extLst>
          </p:cNvPr>
          <p:cNvSpPr/>
          <p:nvPr/>
        </p:nvSpPr>
        <p:spPr>
          <a:xfrm>
            <a:off x="3324387" y="2285081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7D8E5C-9597-194D-AED3-3FBC8B183FEE}"/>
              </a:ext>
            </a:extLst>
          </p:cNvPr>
          <p:cNvSpPr/>
          <p:nvPr/>
        </p:nvSpPr>
        <p:spPr>
          <a:xfrm>
            <a:off x="3324386" y="3982146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EE1F55-2655-2F49-81CE-BCF439BC8550}"/>
              </a:ext>
            </a:extLst>
          </p:cNvPr>
          <p:cNvSpPr/>
          <p:nvPr/>
        </p:nvSpPr>
        <p:spPr>
          <a:xfrm>
            <a:off x="7266119" y="2285080"/>
            <a:ext cx="3412212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Practical challenges:</a:t>
            </a:r>
          </a:p>
          <a:p>
            <a:r>
              <a:rPr lang="en-US" sz="2000" b="1" dirty="0"/>
              <a:t>Real-time and complex tasks</a:t>
            </a:r>
          </a:p>
          <a:p>
            <a:r>
              <a:rPr lang="en-US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A236F8-4E5A-7A41-B56D-E008AC29A53F}"/>
              </a:ext>
            </a:extLst>
          </p:cNvPr>
          <p:cNvSpPr/>
          <p:nvPr/>
        </p:nvSpPr>
        <p:spPr>
          <a:xfrm>
            <a:off x="7266119" y="3982146"/>
            <a:ext cx="3412212" cy="1441343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Selected recent topics:</a:t>
            </a:r>
          </a:p>
          <a:p>
            <a:r>
              <a:rPr lang="en-US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AD5E2-8A1B-3B41-834D-610E8036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92" y="2485176"/>
            <a:ext cx="1789317" cy="268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24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621A-5142-4B49-B1DD-E11836A6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3BE322-DC07-9A4E-B326-788FDA492075}"/>
              </a:ext>
            </a:extLst>
          </p:cNvPr>
          <p:cNvSpPr/>
          <p:nvPr/>
        </p:nvSpPr>
        <p:spPr>
          <a:xfrm>
            <a:off x="3324387" y="2285081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7D8E5C-9597-194D-AED3-3FBC8B183FEE}"/>
              </a:ext>
            </a:extLst>
          </p:cNvPr>
          <p:cNvSpPr/>
          <p:nvPr/>
        </p:nvSpPr>
        <p:spPr>
          <a:xfrm>
            <a:off x="3324386" y="3982146"/>
            <a:ext cx="3161655" cy="144134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EE1F55-2655-2F49-81CE-BCF439BC8550}"/>
              </a:ext>
            </a:extLst>
          </p:cNvPr>
          <p:cNvSpPr/>
          <p:nvPr/>
        </p:nvSpPr>
        <p:spPr>
          <a:xfrm>
            <a:off x="7266119" y="2285080"/>
            <a:ext cx="3412212" cy="144134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Practical challenges:</a:t>
            </a:r>
          </a:p>
          <a:p>
            <a:r>
              <a:rPr lang="en-US" sz="2000" b="1" dirty="0"/>
              <a:t>Real-time and complex tasks</a:t>
            </a:r>
          </a:p>
          <a:p>
            <a:r>
              <a:rPr lang="en-US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A236F8-4E5A-7A41-B56D-E008AC29A53F}"/>
              </a:ext>
            </a:extLst>
          </p:cNvPr>
          <p:cNvSpPr/>
          <p:nvPr/>
        </p:nvSpPr>
        <p:spPr>
          <a:xfrm>
            <a:off x="7266119" y="3982146"/>
            <a:ext cx="3412212" cy="144134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Selected recent topics:</a:t>
            </a:r>
          </a:p>
          <a:p>
            <a:r>
              <a:rPr lang="en-US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AD5E2-8A1B-3B41-834D-610E8036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92" y="2485176"/>
            <a:ext cx="1789317" cy="268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23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B475-B0AD-6141-8353-FAE0FFA29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D7CA8-7C39-5E49-809F-D6EDB94ED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Probability background on label aggregation</a:t>
            </a:r>
          </a:p>
          <a:p>
            <a:pPr lvl="1"/>
            <a:r>
              <a:rPr lang="en-US" dirty="0"/>
              <a:t>(Weighted) Majority Voting</a:t>
            </a:r>
          </a:p>
          <a:p>
            <a:pPr lvl="1"/>
            <a:r>
              <a:rPr lang="en-US" dirty="0"/>
              <a:t>Maximum likelihood estimation</a:t>
            </a:r>
          </a:p>
          <a:p>
            <a:pPr lvl="1"/>
            <a:r>
              <a:rPr lang="en-US" dirty="0"/>
              <a:t>Concentration bounds</a:t>
            </a:r>
          </a:p>
        </p:txBody>
      </p:sp>
    </p:spTree>
    <p:extLst>
      <p:ext uri="{BB962C8B-B14F-4D97-AF65-F5344CB8AC3E}">
        <p14:creationId xmlns:p14="http://schemas.microsoft.com/office/powerpoint/2010/main" val="389727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9A58-6799-F84B-9DAF-40A141CBE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350" y="243988"/>
            <a:ext cx="10515600" cy="1325563"/>
          </a:xfrm>
        </p:spPr>
        <p:txBody>
          <a:bodyPr/>
          <a:lstStyle/>
          <a:p>
            <a:r>
              <a:rPr lang="en-US" dirty="0"/>
              <a:t>Remember this task?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5FF42-ACA2-914A-9714-FDE47D91D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125"/>
            <a:ext cx="10515600" cy="4351338"/>
          </a:xfrm>
        </p:spPr>
        <p:txBody>
          <a:bodyPr/>
          <a:lstStyle/>
          <a:p>
            <a:r>
              <a:rPr lang="en-US" dirty="0"/>
              <a:t>How many circles are in the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13CF6-EE59-5A4A-94E1-5E806656F8B5}"/>
              </a:ext>
            </a:extLst>
          </p:cNvPr>
          <p:cNvSpPr txBox="1"/>
          <p:nvPr/>
        </p:nvSpPr>
        <p:spPr>
          <a:xfrm>
            <a:off x="6521989" y="1523132"/>
            <a:ext cx="423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These are the “labels” from you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AB4E4-AC0B-E64B-B202-D23351B62ED5}"/>
              </a:ext>
            </a:extLst>
          </p:cNvPr>
          <p:cNvSpPr txBox="1"/>
          <p:nvPr/>
        </p:nvSpPr>
        <p:spPr>
          <a:xfrm>
            <a:off x="6521989" y="5695061"/>
            <a:ext cx="6195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aggregate the answers?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Depend on how the labels are generated.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A2C484-79A9-AD40-A8BA-2954B02E4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14" y="2010317"/>
            <a:ext cx="4351338" cy="4351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A87947-8242-D043-8721-AAD573CF01DB}"/>
              </a:ext>
            </a:extLst>
          </p:cNvPr>
          <p:cNvSpPr txBox="1"/>
          <p:nvPr/>
        </p:nvSpPr>
        <p:spPr>
          <a:xfrm>
            <a:off x="9850175" y="2985657"/>
            <a:ext cx="18214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Mean: 4532</a:t>
            </a:r>
          </a:p>
          <a:p>
            <a:r>
              <a:rPr lang="en-US" dirty="0"/>
              <a:t>Median: 1000</a:t>
            </a:r>
          </a:p>
          <a:p>
            <a:endParaRPr lang="en-US" dirty="0"/>
          </a:p>
          <a:p>
            <a:r>
              <a:rPr lang="en-US" dirty="0"/>
              <a:t>True Answer: 721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761E7F-9EFF-24D8-56D6-B8478485A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1745"/>
              </p:ext>
            </p:extLst>
          </p:nvPr>
        </p:nvGraphicFramePr>
        <p:xfrm>
          <a:off x="6498772" y="2610853"/>
          <a:ext cx="3033567" cy="2499360"/>
        </p:xfrm>
        <a:graphic>
          <a:graphicData uri="http://schemas.openxmlformats.org/drawingml/2006/table">
            <a:tbl>
              <a:tblPr/>
              <a:tblGrid>
                <a:gridCol w="1011189">
                  <a:extLst>
                    <a:ext uri="{9D8B030D-6E8A-4147-A177-3AD203B41FA5}">
                      <a16:colId xmlns:a16="http://schemas.microsoft.com/office/drawing/2014/main" val="3319853841"/>
                    </a:ext>
                  </a:extLst>
                </a:gridCol>
                <a:gridCol w="1011189">
                  <a:extLst>
                    <a:ext uri="{9D8B030D-6E8A-4147-A177-3AD203B41FA5}">
                      <a16:colId xmlns:a16="http://schemas.microsoft.com/office/drawing/2014/main" val="2272894325"/>
                    </a:ext>
                  </a:extLst>
                </a:gridCol>
                <a:gridCol w="1011189">
                  <a:extLst>
                    <a:ext uri="{9D8B030D-6E8A-4147-A177-3AD203B41FA5}">
                      <a16:colId xmlns:a16="http://schemas.microsoft.com/office/drawing/2014/main" val="2356483023"/>
                    </a:ext>
                  </a:extLst>
                </a:gridCol>
              </a:tblGrid>
              <a:tr h="166817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318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1600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98825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392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1920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8587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405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98794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45744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550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2250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04675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640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35437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650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8075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900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80000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299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03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1E3EC-D659-EA4C-B7AC-AE39A6AB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Naïve Model of Label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C13BF-63F9-8944-BDEE-F55484364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893674"/>
          </a:xfrm>
        </p:spPr>
        <p:txBody>
          <a:bodyPr>
            <a:normAutofit/>
          </a:bodyPr>
          <a:lstStyle/>
          <a:p>
            <a:r>
              <a:rPr lang="en-US" dirty="0"/>
              <a:t>People have unbiased estimates of the true answer</a:t>
            </a:r>
          </a:p>
          <a:p>
            <a:pPr lvl="1"/>
            <a:endParaRPr lang="en-US" sz="600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user guess</a:t>
            </a:r>
            <a:r>
              <a:rPr lang="en-US" dirty="0"/>
              <a:t> = </a:t>
            </a:r>
            <a:r>
              <a:rPr lang="en-US" b="1" dirty="0">
                <a:solidFill>
                  <a:schemeClr val="accent1"/>
                </a:solidFill>
              </a:rPr>
              <a:t>true answer</a:t>
            </a:r>
            <a:r>
              <a:rPr lang="en-US" dirty="0"/>
              <a:t> + </a:t>
            </a:r>
            <a:r>
              <a:rPr lang="en-US" b="1" dirty="0">
                <a:solidFill>
                  <a:schemeClr val="accent2"/>
                </a:solidFill>
              </a:rPr>
              <a:t>Gaussian noise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If this model approximates the reality well, we can decide on </a:t>
            </a:r>
            <a:r>
              <a:rPr lang="en-US" b="1" dirty="0">
                <a:solidFill>
                  <a:srgbClr val="C00000"/>
                </a:solidFill>
              </a:rPr>
              <a:t>aggregation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Mean</a:t>
            </a:r>
            <a:r>
              <a:rPr lang="en-US" dirty="0"/>
              <a:t> of user guesses is an </a:t>
            </a:r>
            <a:r>
              <a:rPr lang="en-US" b="1" dirty="0">
                <a:solidFill>
                  <a:schemeClr val="accent6"/>
                </a:solidFill>
              </a:rPr>
              <a:t>unbiased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estimator for </a:t>
            </a:r>
            <a:r>
              <a:rPr lang="en-US" b="1" dirty="0">
                <a:solidFill>
                  <a:schemeClr val="accent6"/>
                </a:solidFill>
              </a:rPr>
              <a:t>true answer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8521BAE-C4CC-C84B-B82C-3ACB6824935E}"/>
              </a:ext>
            </a:extLst>
          </p:cNvPr>
          <p:cNvSpPr/>
          <p:nvPr/>
        </p:nvSpPr>
        <p:spPr>
          <a:xfrm>
            <a:off x="1780247" y="3182193"/>
            <a:ext cx="1561763" cy="4936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Observations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B8AA5EC-082B-CA4C-9D88-DA520082F7C6}"/>
              </a:ext>
            </a:extLst>
          </p:cNvPr>
          <p:cNvSpPr/>
          <p:nvPr/>
        </p:nvSpPr>
        <p:spPr>
          <a:xfrm>
            <a:off x="3755381" y="3117457"/>
            <a:ext cx="1935345" cy="623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Latent values we want to know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50BA49E-23E3-2144-B040-2075C51BF97E}"/>
              </a:ext>
            </a:extLst>
          </p:cNvPr>
          <p:cNvSpPr/>
          <p:nvPr/>
        </p:nvSpPr>
        <p:spPr>
          <a:xfrm>
            <a:off x="5942257" y="3182193"/>
            <a:ext cx="2012889" cy="49361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Zero-Mean Noises</a:t>
            </a:r>
          </a:p>
        </p:txBody>
      </p:sp>
    </p:spTree>
    <p:extLst>
      <p:ext uri="{BB962C8B-B14F-4D97-AF65-F5344CB8AC3E}">
        <p14:creationId xmlns:p14="http://schemas.microsoft.com/office/powerpoint/2010/main" val="230099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A1F6-979B-1B4D-93A2-8E6421D38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322"/>
            <a:ext cx="10515600" cy="1325563"/>
          </a:xfrm>
        </p:spPr>
        <p:txBody>
          <a:bodyPr/>
          <a:lstStyle/>
          <a:p>
            <a:r>
              <a:rPr lang="en-US" dirty="0"/>
              <a:t>This Lecture Focuses on Binary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2F891-DF19-0D4A-B1AD-F6D096A69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" dirty="0"/>
          </a:p>
          <a:p>
            <a:endParaRPr lang="en-US" dirty="0"/>
          </a:p>
          <a:p>
            <a:r>
              <a:rPr lang="en-US" dirty="0"/>
              <a:t>Most techniques/results can be extended to multi-label case, though with more complicated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1CBF2-7959-804C-A0A6-D83E3B4A5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571" y="2294130"/>
            <a:ext cx="3009900" cy="15696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41C302-63F7-234F-AFA8-2E906A350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377" y="4946660"/>
            <a:ext cx="2035245" cy="17835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36A266-F629-0E4A-B685-8740E1B0C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571" y="4946660"/>
            <a:ext cx="3365270" cy="178359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B2AA8D-3AE5-D844-8FE3-2FB6FD43F9DD}"/>
              </a:ext>
            </a:extLst>
          </p:cNvPr>
          <p:cNvSpPr/>
          <p:nvPr/>
        </p:nvSpPr>
        <p:spPr>
          <a:xfrm>
            <a:off x="5732561" y="2341195"/>
            <a:ext cx="5046978" cy="1325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Note</a:t>
            </a:r>
          </a:p>
          <a:p>
            <a:pPr marL="285750" indent="-285750">
              <a:buFontTx/>
              <a:buChar char="-"/>
            </a:pPr>
            <a:r>
              <a:rPr lang="en-US" dirty="0"/>
              <a:t>Guessing the Dots: </a:t>
            </a:r>
            <a:r>
              <a:rPr lang="en-US" b="1" dirty="0">
                <a:solidFill>
                  <a:srgbClr val="FFC000"/>
                </a:solidFill>
              </a:rPr>
              <a:t>regression</a:t>
            </a:r>
            <a:r>
              <a:rPr lang="en-US" dirty="0"/>
              <a:t> problem</a:t>
            </a:r>
          </a:p>
          <a:p>
            <a:pPr marL="285750" indent="-285750">
              <a:buFontTx/>
              <a:buChar char="-"/>
            </a:pPr>
            <a:r>
              <a:rPr lang="en-US" dirty="0"/>
              <a:t>Aggregation in general space is hard/non-trivial</a:t>
            </a:r>
            <a:br>
              <a:rPr lang="en-US" dirty="0"/>
            </a:br>
            <a:r>
              <a:rPr lang="en-US" dirty="0"/>
              <a:t>(e.g., aggregating multiple transcriptions)</a:t>
            </a:r>
          </a:p>
        </p:txBody>
      </p:sp>
    </p:spTree>
    <p:extLst>
      <p:ext uri="{BB962C8B-B14F-4D97-AF65-F5344CB8AC3E}">
        <p14:creationId xmlns:p14="http://schemas.microsoft.com/office/powerpoint/2010/main" val="310661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E7AE-F591-9A4A-94C5-32E1BDE58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Label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45A53-6FCE-BF4C-904A-47BD22BAA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8246"/>
          </a:xfrm>
        </p:spPr>
        <p:txBody>
          <a:bodyPr>
            <a:normAutofit/>
          </a:bodyPr>
          <a:lstStyle/>
          <a:p>
            <a:r>
              <a:rPr lang="en-US" dirty="0"/>
              <a:t>Input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Output: Estimated task labels</a:t>
            </a:r>
          </a:p>
          <a:p>
            <a:pPr lvl="1"/>
            <a:r>
              <a:rPr lang="en-US" dirty="0"/>
              <a:t>Label aggregation is sometimes also called truth discovery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09BD76-2B0B-3547-97DB-4837D334B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87183"/>
              </p:ext>
            </p:extLst>
          </p:nvPr>
        </p:nvGraphicFramePr>
        <p:xfrm>
          <a:off x="1131795" y="2346903"/>
          <a:ext cx="9067800" cy="2743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1092366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4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12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89D76-4F5C-9E46-8210-08EBB2201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846455"/>
          </a:xfrm>
        </p:spPr>
        <p:txBody>
          <a:bodyPr/>
          <a:lstStyle/>
          <a:p>
            <a:r>
              <a:rPr lang="en-US" dirty="0"/>
              <a:t>Warm-Up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0D0CE-1A37-B946-9C85-B8E5A2D7F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825"/>
            <a:ext cx="10515600" cy="4351338"/>
          </a:xfrm>
        </p:spPr>
        <p:txBody>
          <a:bodyPr/>
          <a:lstStyle/>
          <a:p>
            <a:r>
              <a:rPr lang="en-US" dirty="0"/>
              <a:t>Case 1: What’s your prediction of the true label of task 1? Why?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00" dirty="0"/>
          </a:p>
          <a:p>
            <a:endParaRPr lang="en-US" dirty="0"/>
          </a:p>
          <a:p>
            <a:r>
              <a:rPr lang="en-US" dirty="0"/>
              <a:t>Case 2: What’s your prediction of the true label of task 2? Why? </a:t>
            </a:r>
          </a:p>
          <a:p>
            <a:pPr lvl="1"/>
            <a:r>
              <a:rPr lang="en-US" dirty="0"/>
              <a:t>What assumptions have you implicitly made in your arguments?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7075F6-DEEB-8540-90BA-3E960946A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478910"/>
              </p:ext>
            </p:extLst>
          </p:nvPr>
        </p:nvGraphicFramePr>
        <p:xfrm>
          <a:off x="1551939" y="1707833"/>
          <a:ext cx="812800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1AE693-D58B-7E40-B885-8FE432AB5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748686"/>
              </p:ext>
            </p:extLst>
          </p:nvPr>
        </p:nvGraphicFramePr>
        <p:xfrm>
          <a:off x="1551939" y="4235768"/>
          <a:ext cx="8760822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9E60D5-3D3E-714F-8EE0-B9CAB62AF31B}"/>
              </a:ext>
            </a:extLst>
          </p:cNvPr>
          <p:cNvSpPr/>
          <p:nvPr/>
        </p:nvSpPr>
        <p:spPr>
          <a:xfrm>
            <a:off x="6096000" y="103876"/>
            <a:ext cx="5634990" cy="8888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{1,0} or {+1, -1} are two common choices of binary labels</a:t>
            </a:r>
          </a:p>
          <a:p>
            <a:r>
              <a:rPr lang="en-US" dirty="0"/>
              <a:t>We’ll use {+1,-1} for its mathematical convenience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96053F5-20CA-6D42-AB27-B174340F359A}"/>
              </a:ext>
            </a:extLst>
          </p:cNvPr>
          <p:cNvSpPr/>
          <p:nvPr/>
        </p:nvSpPr>
        <p:spPr>
          <a:xfrm>
            <a:off x="1440181" y="4654868"/>
            <a:ext cx="8972550" cy="5143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6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3D7A4-8222-7D4A-A33A-D8330D516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52425"/>
            <a:ext cx="10922000" cy="1325563"/>
          </a:xfrm>
        </p:spPr>
        <p:txBody>
          <a:bodyPr/>
          <a:lstStyle/>
          <a:p>
            <a:r>
              <a:rPr lang="en-US" dirty="0"/>
              <a:t>Majority Voting (MV)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96966-8A19-1E41-A0FD-EC143923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Q1: </a:t>
            </a:r>
            <a:r>
              <a:rPr lang="en-US" b="1" i="1" dirty="0">
                <a:solidFill>
                  <a:srgbClr val="FF0000"/>
                </a:solidFill>
              </a:rPr>
              <a:t>Why</a:t>
            </a:r>
            <a:r>
              <a:rPr lang="en-US" dirty="0"/>
              <a:t> MV might be a good idea? 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Q2: Can we obtain </a:t>
            </a:r>
            <a:r>
              <a:rPr lang="en-US" b="1" i="1" dirty="0">
                <a:solidFill>
                  <a:srgbClr val="FF0000"/>
                </a:solidFill>
              </a:rPr>
              <a:t>theoretical guarantees </a:t>
            </a:r>
            <a:r>
              <a:rPr lang="en-US" dirty="0"/>
              <a:t>for majority voting?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Understanding this simple scenario helps us develop aggregation methods for more complicated scenarios.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5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8F2B-9B8B-CD40-9C35-0B846E6B1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D21C33-A5F6-D24E-BB99-8AC2126FF1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58748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Foundations of modern machine learning</a:t>
                </a:r>
              </a:p>
              <a:p>
                <a:pPr lvl="1"/>
                <a:r>
                  <a:rPr lang="en-US" dirty="0"/>
                  <a:t>You should develop a strong background in probability/statistics </a:t>
                </a:r>
                <a:br>
                  <a:rPr lang="en-US" dirty="0"/>
                </a:br>
                <a:r>
                  <a:rPr lang="en-US" dirty="0"/>
                  <a:t>if interested in doing research in AI/ML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High-level ideas: 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set of observations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training dataset, the set of labels we got from workers)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be the set of latent parameters we care about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ML hypothesis, true labels)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Two important concepts</a:t>
                </a:r>
              </a:p>
              <a:p>
                <a:pPr lvl="2"/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[More discussion in CSE417T]</a:t>
                </a:r>
              </a:p>
              <a:p>
                <a:pPr lvl="2"/>
                <a:r>
                  <a:rPr lang="en-US" dirty="0"/>
                  <a:t>Posterior: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[More discussion in CSE515T]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Connection: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D21C33-A5F6-D24E-BB99-8AC2126FF1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587480" cy="4667250"/>
              </a:xfrm>
              <a:blipFill>
                <a:blip r:embed="rId2"/>
                <a:stretch>
                  <a:fillRect l="-876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8593285-54E9-B042-9A85-BE5AC1B28CEA}"/>
                  </a:ext>
                </a:extLst>
              </p:cNvPr>
              <p:cNvSpPr/>
              <p:nvPr/>
            </p:nvSpPr>
            <p:spPr>
              <a:xfrm>
                <a:off x="7739454" y="4342496"/>
                <a:ext cx="3401433" cy="67998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Maximum likelihood estimation (MLE)</a:t>
                </a:r>
              </a:p>
              <a:p>
                <a:r>
                  <a:rPr lang="en-US" sz="16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8593285-54E9-B042-9A85-BE5AC1B28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454" y="4342496"/>
                <a:ext cx="3401433" cy="679982"/>
              </a:xfrm>
              <a:prstGeom prst="roundRect">
                <a:avLst/>
              </a:prstGeom>
              <a:blipFill>
                <a:blip r:embed="rId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E67ABF7-768B-F945-A51F-0E4BE40986DD}"/>
                  </a:ext>
                </a:extLst>
              </p:cNvPr>
              <p:cNvSpPr/>
              <p:nvPr/>
            </p:nvSpPr>
            <p:spPr>
              <a:xfrm>
                <a:off x="7087273" y="5889812"/>
                <a:ext cx="4188086" cy="4362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600" dirty="0"/>
                  <a:t>: Prior (Additional assumption)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E67ABF7-768B-F945-A51F-0E4BE40986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273" y="5889812"/>
                <a:ext cx="4188086" cy="436274"/>
              </a:xfrm>
              <a:prstGeom prst="round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66E945EF-D26E-D34F-8890-BB19C51742EF}"/>
                  </a:ext>
                </a:extLst>
              </p:cNvPr>
              <p:cNvSpPr/>
              <p:nvPr/>
            </p:nvSpPr>
            <p:spPr>
              <a:xfrm>
                <a:off x="7739455" y="5116622"/>
                <a:ext cx="2984575" cy="67998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Maximum a posteriori (MAP)</a:t>
                </a:r>
              </a:p>
              <a:p>
                <a:r>
                  <a:rPr lang="en-US" sz="16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66E945EF-D26E-D34F-8890-BB19C5174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455" y="5116622"/>
                <a:ext cx="2984575" cy="679982"/>
              </a:xfrm>
              <a:prstGeom prst="round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479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9645-3F70-934D-AD5D-7434A918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A2ED7-6796-184A-BF6F-193E05786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Website: </a:t>
            </a:r>
            <a:r>
              <a:rPr lang="en-US" dirty="0">
                <a:hlinkClick r:id="rId2"/>
              </a:rPr>
              <a:t>http://chienjuho.com/courses/cse518a</a:t>
            </a:r>
            <a:endParaRPr lang="en-US" dirty="0"/>
          </a:p>
          <a:p>
            <a:r>
              <a:rPr lang="en-US" dirty="0"/>
              <a:t>Piazza: </a:t>
            </a:r>
            <a:r>
              <a:rPr lang="en-US" dirty="0">
                <a:hlinkClick r:id="rId3"/>
              </a:rPr>
              <a:t>http://piazza.com/wustl/fall2022/cse518a</a:t>
            </a:r>
            <a:endParaRPr lang="en-US" dirty="0"/>
          </a:p>
          <a:p>
            <a:endParaRPr lang="en-US" dirty="0"/>
          </a:p>
          <a:p>
            <a:r>
              <a:rPr lang="en-US" dirty="0"/>
              <a:t>Please follow the updates and announcements.</a:t>
            </a:r>
          </a:p>
          <a:p>
            <a:r>
              <a:rPr lang="en-US" dirty="0"/>
              <a:t>You are responsible for following the announcements/discussion made on the website and Piazza.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77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8DDFE-C99B-6842-B2E5-3A6E71D93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101" y="2171701"/>
            <a:ext cx="10515600" cy="1133475"/>
          </a:xfrm>
        </p:spPr>
        <p:txBody>
          <a:bodyPr>
            <a:normAutofit/>
          </a:bodyPr>
          <a:lstStyle/>
          <a:p>
            <a:r>
              <a:rPr lang="en-US" sz="4400" dirty="0"/>
              <a:t>Why Majority Voting?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8A86F95-BAE0-CE49-ACB5-26E33B822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719062"/>
              </p:ext>
            </p:extLst>
          </p:nvPr>
        </p:nvGraphicFramePr>
        <p:xfrm>
          <a:off x="993886" y="3429000"/>
          <a:ext cx="812800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293352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7181402-7E1F-1747-880F-9DDF77D0741F}"/>
              </a:ext>
            </a:extLst>
          </p:cNvPr>
          <p:cNvSpPr/>
          <p:nvPr/>
        </p:nvSpPr>
        <p:spPr>
          <a:xfrm>
            <a:off x="993886" y="4656275"/>
            <a:ext cx="8314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Majority voting leads to maximum likelihood estimation</a:t>
            </a:r>
          </a:p>
        </p:txBody>
      </p:sp>
    </p:spTree>
    <p:extLst>
      <p:ext uri="{BB962C8B-B14F-4D97-AF65-F5344CB8AC3E}">
        <p14:creationId xmlns:p14="http://schemas.microsoft.com/office/powerpoint/2010/main" val="3156755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83C97B5-3185-7B41-B3DD-81C42B75DEC3}"/>
                  </a:ext>
                </a:extLst>
              </p:cNvPr>
              <p:cNvSpPr/>
              <p:nvPr/>
            </p:nvSpPr>
            <p:spPr>
              <a:xfrm>
                <a:off x="9029056" y="3473067"/>
                <a:ext cx="2134244" cy="10922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D: Observations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latent variables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83C97B5-3185-7B41-B3DD-81C42B75D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056" y="3473067"/>
                <a:ext cx="2134244" cy="1092210"/>
              </a:xfrm>
              <a:prstGeom prst="roundRect">
                <a:avLst/>
              </a:prstGeom>
              <a:blipFill>
                <a:blip r:embed="rId3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F93583F-9961-E240-85DC-C6C606ED1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65125"/>
            <a:ext cx="10896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E89B2-5EC4-CD40-8913-296303FA62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700" y="2019934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task with true label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collect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workers for this task.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Each worker gives the correct label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latent variable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our observation.</a:t>
                </a:r>
              </a:p>
              <a:p>
                <a:endParaRPr lang="en-US" dirty="0"/>
              </a:p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otherwise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E89B2-5EC4-CD40-8913-296303FA62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2019934"/>
                <a:ext cx="10515600" cy="4351338"/>
              </a:xfrm>
              <a:blipFill>
                <a:blip r:embed="rId4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A9E5AE-926E-804C-8BC1-5D926C7DAC31}"/>
                  </a:ext>
                </a:extLst>
              </p:cNvPr>
              <p:cNvSpPr/>
              <p:nvPr/>
            </p:nvSpPr>
            <p:spPr>
              <a:xfrm>
                <a:off x="7978372" y="5008466"/>
                <a:ext cx="3364222" cy="86618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</a:t>
                </a:r>
              </a:p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A9E5AE-926E-804C-8BC1-5D926C7DA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372" y="5008466"/>
                <a:ext cx="3364222" cy="86618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48D2885-1374-D64E-AEFA-80C69CE3BBDA}"/>
              </a:ext>
            </a:extLst>
          </p:cNvPr>
          <p:cNvSpPr/>
          <p:nvPr/>
        </p:nvSpPr>
        <p:spPr>
          <a:xfrm>
            <a:off x="2950030" y="5018314"/>
            <a:ext cx="1948541" cy="3771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4D4E0A-CCFD-BF48-9ED7-A69D7B69B410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035413" y="5441557"/>
            <a:ext cx="970150" cy="8204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D9BA11-4FB9-F240-85B0-7AACB942B573}"/>
              </a:ext>
            </a:extLst>
          </p:cNvPr>
          <p:cNvSpPr txBox="1"/>
          <p:nvPr/>
        </p:nvSpPr>
        <p:spPr>
          <a:xfrm>
            <a:off x="2188028" y="6262042"/>
            <a:ext cx="5635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It requires models/assumptions to calculate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17FC7FD-041F-FC46-9076-C902381F0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978536"/>
              </p:ext>
            </p:extLst>
          </p:nvPr>
        </p:nvGraphicFramePr>
        <p:xfrm>
          <a:off x="5058678" y="692626"/>
          <a:ext cx="6104622" cy="670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74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288516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2885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20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32B5-9358-8F4C-8527-F9B1E4A92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6763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How should we model the label generation process?</a:t>
            </a:r>
          </a:p>
        </p:txBody>
      </p:sp>
    </p:spTree>
    <p:extLst>
      <p:ext uri="{BB962C8B-B14F-4D97-AF65-F5344CB8AC3E}">
        <p14:creationId xmlns:p14="http://schemas.microsoft.com/office/powerpoint/2010/main" val="3663129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46716-2CF2-2341-860A-8BEBFD8E2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Model for Case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9613D-A105-FD43-BED6-3E3C6084D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93193"/>
            <a:ext cx="10918371" cy="3529332"/>
          </a:xfrm>
        </p:spPr>
        <p:txBody>
          <a:bodyPr>
            <a:normAutofit/>
          </a:bodyPr>
          <a:lstStyle/>
          <a:p>
            <a:r>
              <a:rPr lang="en-US" dirty="0"/>
              <a:t>Assumption: </a:t>
            </a:r>
          </a:p>
          <a:p>
            <a:pPr lvl="1"/>
            <a:r>
              <a:rPr lang="en-US" sz="1800" dirty="0"/>
              <a:t>Each worker gives a label in a probabilistic manner</a:t>
            </a:r>
          </a:p>
          <a:p>
            <a:pPr lvl="1"/>
            <a:r>
              <a:rPr lang="en-US" sz="1800" dirty="0"/>
              <a:t>Each worker has the same ability of giving correct labels</a:t>
            </a:r>
          </a:p>
          <a:p>
            <a:pPr lvl="1"/>
            <a:r>
              <a:rPr lang="en-US" sz="1800" dirty="0"/>
              <a:t>Each worker gives a label on his/her own</a:t>
            </a:r>
          </a:p>
          <a:p>
            <a:pPr lvl="1"/>
            <a:r>
              <a:rPr lang="en-US" sz="1800" dirty="0"/>
              <a:t>Each worker is more likely to provide a correct label than a wrong label</a:t>
            </a:r>
          </a:p>
          <a:p>
            <a:r>
              <a:rPr lang="en-US" dirty="0"/>
              <a:t>Model</a:t>
            </a:r>
          </a:p>
          <a:p>
            <a:pPr lvl="1"/>
            <a:r>
              <a:rPr lang="en-US" dirty="0"/>
              <a:t>Each worker gives the correct label </a:t>
            </a:r>
            <a:r>
              <a:rPr lang="en-US" dirty="0">
                <a:solidFill>
                  <a:srgbClr val="C00000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i="1" dirty="0"/>
              <a:t>with probability </a:t>
            </a:r>
            <a:r>
              <a:rPr lang="en-US" b="1" i="1" dirty="0">
                <a:solidFill>
                  <a:schemeClr val="accent1"/>
                </a:solidFill>
              </a:rPr>
              <a:t>p &gt; 0.5</a:t>
            </a:r>
          </a:p>
          <a:p>
            <a:r>
              <a:rPr lang="en-US" dirty="0"/>
              <a:t>Given no additional information, this is close to the best you can model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815C4E-045F-BA48-806A-FEE8A2493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413778"/>
              </p:ext>
            </p:extLst>
          </p:nvPr>
        </p:nvGraphicFramePr>
        <p:xfrm>
          <a:off x="906480" y="1515876"/>
          <a:ext cx="812800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11F7D95-B8AA-DC48-8F06-92E5A16C92C6}"/>
                  </a:ext>
                </a:extLst>
              </p:cNvPr>
              <p:cNvSpPr/>
              <p:nvPr/>
            </p:nvSpPr>
            <p:spPr>
              <a:xfrm>
                <a:off x="838200" y="2615034"/>
                <a:ext cx="5541384" cy="96599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-1 otherwise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11F7D95-B8AA-DC48-8F06-92E5A16C92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15034"/>
                <a:ext cx="5541384" cy="965993"/>
              </a:xfrm>
              <a:prstGeom prst="roundRect">
                <a:avLst/>
              </a:prstGeom>
              <a:blipFill>
                <a:blip r:embed="rId2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15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EB0BC-4C4D-AB42-B863-8E2984AD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74" y="353550"/>
            <a:ext cx="11025851" cy="1325563"/>
          </a:xfrm>
        </p:spPr>
        <p:txBody>
          <a:bodyPr/>
          <a:lstStyle/>
          <a:p>
            <a:r>
              <a:rPr lang="en-US" dirty="0"/>
              <a:t>Derivation of MLE </a:t>
            </a:r>
            <a:r>
              <a:rPr lang="en-US" dirty="0">
                <a:sym typeface="Wingdings" pitchFamily="2" charset="2"/>
              </a:rPr>
              <a:t> MV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AF2B6-A766-FC47-BFCA-2FC7579AC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Key assumption: independent worker labels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/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-1 otherwise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93DBC59-E633-1E4F-9C18-4A874D5726B1}"/>
              </a:ext>
            </a:extLst>
          </p:cNvPr>
          <p:cNvSpPr/>
          <p:nvPr/>
        </p:nvSpPr>
        <p:spPr>
          <a:xfrm>
            <a:off x="8781569" y="1754841"/>
            <a:ext cx="3160059" cy="1124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Model: Each worker gives the correct label </a:t>
            </a:r>
            <a:r>
              <a:rPr lang="en-US" dirty="0">
                <a:solidFill>
                  <a:schemeClr val="bg1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i="1" dirty="0"/>
              <a:t>with </a:t>
            </a:r>
            <a:r>
              <a:rPr lang="en-US" b="1" i="1" dirty="0">
                <a:solidFill>
                  <a:schemeClr val="bg1"/>
                </a:solidFill>
              </a:rPr>
              <a:t>probability p &gt; 0.5</a:t>
            </a:r>
          </a:p>
        </p:txBody>
      </p:sp>
    </p:spTree>
    <p:extLst>
      <p:ext uri="{BB962C8B-B14F-4D97-AF65-F5344CB8AC3E}">
        <p14:creationId xmlns:p14="http://schemas.microsoft.com/office/powerpoint/2010/main" val="3532818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EB0BC-4C4D-AB42-B863-8E2984AD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74" y="353550"/>
            <a:ext cx="11025851" cy="1325563"/>
          </a:xfrm>
        </p:spPr>
        <p:txBody>
          <a:bodyPr/>
          <a:lstStyle/>
          <a:p>
            <a:r>
              <a:rPr lang="en-US" dirty="0"/>
              <a:t>Derivation of MLE </a:t>
            </a:r>
            <a:r>
              <a:rPr lang="en-US" dirty="0">
                <a:sym typeface="Wingdings" pitchFamily="2" charset="2"/>
              </a:rPr>
              <a:t> MV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AF2B6-A766-FC47-BFCA-2FC7579AC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Key assumption: independent worker labels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number of </a:t>
                </a:r>
                <a:r>
                  <a:rPr lang="en-US" dirty="0">
                    <a:solidFill>
                      <a:schemeClr val="accent1"/>
                    </a:solidFill>
                  </a:rPr>
                  <a:t>(+1, -1) </a:t>
                </a:r>
                <a:r>
                  <a:rPr lang="en-US" dirty="0"/>
                  <a:t>labels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sup>
                        </m:sSup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sup>
                        </m:sSup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MLE rule is equivalent to</a:t>
                </a:r>
              </a:p>
              <a:p>
                <a:pPr lvl="1"/>
                <a:r>
                  <a:rPr lang="en-US" b="0" dirty="0">
                    <a:solidFill>
                      <a:schemeClr val="bg1"/>
                    </a:solidFill>
                  </a:rPr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Predict +1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Predict +1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zh-TW" altLang="en-US" b="0" dirty="0">
                    <a:solidFill>
                      <a:schemeClr val="bg1"/>
                    </a:solidFill>
                  </a:rPr>
                  <a:t>   </a:t>
                </a:r>
                <a:endParaRPr lang="en-US" b="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This is majority voting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AF2B6-A766-FC47-BFCA-2FC7579AC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/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-1 otherwise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23BD38-53B9-C140-A9DC-01609AFA9A96}"/>
              </a:ext>
            </a:extLst>
          </p:cNvPr>
          <p:cNvSpPr/>
          <p:nvPr/>
        </p:nvSpPr>
        <p:spPr>
          <a:xfrm>
            <a:off x="8781569" y="1754841"/>
            <a:ext cx="3160059" cy="1124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Model: Each worker gives the correct label </a:t>
            </a:r>
            <a:r>
              <a:rPr lang="en-US" dirty="0">
                <a:solidFill>
                  <a:schemeClr val="bg1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i="1" dirty="0"/>
              <a:t>with </a:t>
            </a:r>
            <a:r>
              <a:rPr lang="en-US" b="1" i="1" dirty="0">
                <a:solidFill>
                  <a:schemeClr val="bg1"/>
                </a:solidFill>
              </a:rPr>
              <a:t>probability p &gt; 0.5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361B407-1270-2A48-9EB4-0446BA97DC78}"/>
              </a:ext>
            </a:extLst>
          </p:cNvPr>
          <p:cNvSpPr/>
          <p:nvPr/>
        </p:nvSpPr>
        <p:spPr>
          <a:xfrm>
            <a:off x="3852582" y="2628900"/>
            <a:ext cx="2709582" cy="13043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4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EB0BC-4C4D-AB42-B863-8E2984AD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74" y="353550"/>
            <a:ext cx="11025851" cy="1325563"/>
          </a:xfrm>
        </p:spPr>
        <p:txBody>
          <a:bodyPr/>
          <a:lstStyle/>
          <a:p>
            <a:r>
              <a:rPr lang="en-US" dirty="0"/>
              <a:t>Derivation of MLE </a:t>
            </a:r>
            <a:r>
              <a:rPr lang="en-US" dirty="0">
                <a:sym typeface="Wingdings" pitchFamily="2" charset="2"/>
              </a:rPr>
              <a:t> MV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AF2B6-A766-FC47-BFCA-2FC7579AC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Key assumption: independent worker labels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number of </a:t>
                </a:r>
                <a:r>
                  <a:rPr lang="en-US" dirty="0">
                    <a:solidFill>
                      <a:schemeClr val="accent1"/>
                    </a:solidFill>
                  </a:rPr>
                  <a:t>(+1, -1) </a:t>
                </a:r>
                <a:r>
                  <a:rPr lang="en-US" dirty="0"/>
                  <a:t>labels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sup>
                        </m:sSup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sup>
                        </m:sSup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MLE rule is equivalent to</a:t>
                </a:r>
              </a:p>
              <a:p>
                <a:pPr lvl="1"/>
                <a:r>
                  <a:rPr lang="en-US" b="0" dirty="0"/>
                  <a:t>Predict </a:t>
                </a:r>
                <a:r>
                  <a:rPr lang="en-US" b="0" dirty="0">
                    <a:solidFill>
                      <a:schemeClr val="accent1"/>
                    </a:solidFill>
                  </a:rPr>
                  <a:t>+1</a:t>
                </a:r>
                <a:r>
                  <a:rPr lang="en-US" b="0" dirty="0"/>
                  <a:t>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zh-TW" altLang="en-US" b="0" dirty="0"/>
                  <a:t>   </a:t>
                </a:r>
                <a:endParaRPr lang="en-US" b="0" dirty="0"/>
              </a:p>
              <a:p>
                <a:pPr lvl="1"/>
                <a:r>
                  <a:rPr lang="en-US" dirty="0"/>
                  <a:t>This is majority voting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AF2B6-A766-FC47-BFCA-2FC7579AC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/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-1 otherwise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23BD38-53B9-C140-A9DC-01609AFA9A96}"/>
              </a:ext>
            </a:extLst>
          </p:cNvPr>
          <p:cNvSpPr/>
          <p:nvPr/>
        </p:nvSpPr>
        <p:spPr>
          <a:xfrm>
            <a:off x="8781569" y="1754841"/>
            <a:ext cx="3160059" cy="1124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Model: Each worker gives the correct label </a:t>
            </a:r>
            <a:r>
              <a:rPr lang="en-US" dirty="0">
                <a:solidFill>
                  <a:schemeClr val="bg1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i="1" dirty="0"/>
              <a:t>with </a:t>
            </a:r>
            <a:r>
              <a:rPr lang="en-US" b="1" i="1" dirty="0">
                <a:solidFill>
                  <a:schemeClr val="bg1"/>
                </a:solidFill>
              </a:rPr>
              <a:t>probability p &gt; 0.5</a:t>
            </a:r>
          </a:p>
        </p:txBody>
      </p:sp>
    </p:spTree>
    <p:extLst>
      <p:ext uri="{BB962C8B-B14F-4D97-AF65-F5344CB8AC3E}">
        <p14:creationId xmlns:p14="http://schemas.microsoft.com/office/powerpoint/2010/main" val="367453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A6F0-4120-0445-AFCD-69E7211A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theoretical guarantee can MV achieve?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C0C2-68FB-5C4F-85B6-1DD61471D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0" y="1690688"/>
            <a:ext cx="10515600" cy="4351338"/>
          </a:xfrm>
        </p:spPr>
        <p:txBody>
          <a:bodyPr/>
          <a:lstStyle/>
          <a:p>
            <a:r>
              <a:rPr lang="en-US" dirty="0"/>
              <a:t>Consider a thought experiment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6228A-E58A-5A4E-A595-08FC3E64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6471"/>
            <a:ext cx="5626100" cy="3658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3FD65-1F6A-CD4B-A374-A7B299D28424}"/>
                  </a:ext>
                </a:extLst>
              </p:cNvPr>
              <p:cNvSpPr txBox="1"/>
              <p:nvPr/>
            </p:nvSpPr>
            <p:spPr>
              <a:xfrm>
                <a:off x="5555507" y="4383093"/>
                <a:ext cx="6685805" cy="1013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Hoeffding’s Inequality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800" dirty="0"/>
                  <a:t> for any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D53FD65-1F6A-CD4B-A374-A7B299D28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4383093"/>
                <a:ext cx="6685805" cy="1013098"/>
              </a:xfrm>
              <a:prstGeom prst="rect">
                <a:avLst/>
              </a:prstGeom>
              <a:blipFill rotWithShape="0">
                <a:blip r:embed="rId3"/>
                <a:stretch>
                  <a:fillRect l="-1823" t="-5422" b="-16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5E3D1-072C-6D4F-AC11-A0D9038B3237}"/>
                  </a:ext>
                </a:extLst>
              </p:cNvPr>
              <p:cNvSpPr txBox="1"/>
              <p:nvPr/>
            </p:nvSpPr>
            <p:spPr>
              <a:xfrm>
                <a:off x="5555507" y="3175725"/>
                <a:ext cx="375455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Law of large numbers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AA5E3D1-072C-6D4F-AC11-A0D9038B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3175725"/>
                <a:ext cx="3754554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3247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1BBF04C-62BF-5B40-8582-B13BC40C6F0B}"/>
              </a:ext>
            </a:extLst>
          </p:cNvPr>
          <p:cNvSpPr txBox="1"/>
          <p:nvPr/>
        </p:nvSpPr>
        <p:spPr>
          <a:xfrm>
            <a:off x="2927875" y="5396191"/>
            <a:ext cx="225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n: number of samples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5962" y="2991059"/>
            <a:ext cx="238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Draw </a:t>
            </a:r>
            <a:r>
              <a:rPr lang="en-US">
                <a:solidFill>
                  <a:schemeClr val="accent1"/>
                </a:solidFill>
              </a:rPr>
              <a:t>with replacement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55507" y="2289100"/>
                <a:ext cx="50935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What can we say about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from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2289100"/>
                <a:ext cx="5093574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392" t="-11765" r="-143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542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40025-FDC0-E243-B703-42743200B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Interpretations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D19DD7-8DF2-9544-9C6A-245072424C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80593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: Probably of “bad events”</a:t>
                </a:r>
              </a:p>
              <a:p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;   </m:t>
                    </m:r>
                  </m:oMath>
                </a14:m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;   </m:t>
                    </m:r>
                  </m:oMath>
                </a14:m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n=1000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−0.05≤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+0.05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1"/>
                    </a:solidFill>
                  </a:rPr>
                  <a:t>99%</a:t>
                </a:r>
                <a:r>
                  <a:rPr lang="en-US" dirty="0"/>
                  <a:t> chance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−0.10≤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−0.1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1"/>
                    </a:solidFill>
                  </a:rPr>
                  <a:t>99.9999996%</a:t>
                </a:r>
                <a:r>
                  <a:rPr lang="en-US" dirty="0"/>
                  <a:t> chance 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is approximately close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with high probability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as an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p</a:t>
                </a:r>
                <a:r>
                  <a:rPr lang="en-US" dirty="0"/>
                  <a:t>robably </a:t>
                </a:r>
                <a:r>
                  <a:rPr lang="en-US" b="1" dirty="0"/>
                  <a:t>a</a:t>
                </a:r>
                <a:r>
                  <a:rPr lang="en-US" dirty="0"/>
                  <a:t>pproximately </a:t>
                </a:r>
                <a:r>
                  <a:rPr lang="en-US" b="1" dirty="0"/>
                  <a:t>c</a:t>
                </a:r>
                <a:r>
                  <a:rPr lang="en-US" dirty="0"/>
                  <a:t>orrect (P.A.C.) 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D19DD7-8DF2-9544-9C6A-245072424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805932" cy="5032375"/>
              </a:xfrm>
              <a:blipFill>
                <a:blip r:embed="rId3"/>
                <a:stretch>
                  <a:fillRect l="-1175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/>
              <p:nvPr/>
            </p:nvSpPr>
            <p:spPr>
              <a:xfrm>
                <a:off x="5113304" y="136263"/>
                <a:ext cx="4942390" cy="86888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sz="3200" i="1">
                          <a:latin typeface="Cambria Math" panose="02040503050406030204" pitchFamily="18" charset="0"/>
                        </a:rPr>
                        <m:t>≤2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304" y="136263"/>
                <a:ext cx="4942390" cy="86888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5646F0B-9F24-F241-8FDF-9A50B6675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140" y="5630026"/>
            <a:ext cx="1048327" cy="1048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BC4753-4648-3E4D-B0F3-1573B8278931}"/>
              </a:ext>
            </a:extLst>
          </p:cNvPr>
          <p:cNvSpPr txBox="1"/>
          <p:nvPr/>
        </p:nvSpPr>
        <p:spPr>
          <a:xfrm>
            <a:off x="3210560" y="5964148"/>
            <a:ext cx="7440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 learning is proposed by Leslie Valiant, who wins the Turing award in 2010.</a:t>
            </a:r>
          </a:p>
        </p:txBody>
      </p:sp>
    </p:spTree>
    <p:extLst>
      <p:ext uri="{BB962C8B-B14F-4D97-AF65-F5344CB8AC3E}">
        <p14:creationId xmlns:p14="http://schemas.microsoft.com/office/powerpoint/2010/main" val="342663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general form of </a:t>
            </a:r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806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independent random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bounded in the range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(One-sided)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We get our previous bound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8065"/>
              </a:xfrm>
              <a:blipFill>
                <a:blip r:embed="rId2"/>
                <a:stretch>
                  <a:fillRect l="-1086" t="-2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060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8671"/>
          </a:xfrm>
        </p:spPr>
        <p:txBody>
          <a:bodyPr>
            <a:normAutofit/>
          </a:bodyPr>
          <a:lstStyle/>
          <a:p>
            <a:r>
              <a:rPr lang="en-US" dirty="0"/>
              <a:t>Amazon has been putting stronger restrictions on new accounts </a:t>
            </a:r>
          </a:p>
          <a:p>
            <a:pPr lvl="1"/>
            <a:r>
              <a:rPr lang="en-US" dirty="0"/>
              <a:t>For tax and data quality reasons</a:t>
            </a:r>
          </a:p>
          <a:p>
            <a:pPr lvl="1"/>
            <a:endParaRPr lang="en-US" dirty="0"/>
          </a:p>
          <a:p>
            <a:r>
              <a:rPr lang="en-US" dirty="0"/>
              <a:t>If you have a hard time getting the account:</a:t>
            </a:r>
          </a:p>
          <a:p>
            <a:pPr lvl="1"/>
            <a:r>
              <a:rPr lang="en-US" dirty="0"/>
              <a:t>Use other crowdsourcing platforms</a:t>
            </a:r>
          </a:p>
          <a:p>
            <a:pPr lvl="2"/>
            <a:r>
              <a:rPr lang="en-US" dirty="0"/>
              <a:t>Use your own judgements on what information to share</a:t>
            </a:r>
          </a:p>
          <a:p>
            <a:pPr lvl="2"/>
            <a:r>
              <a:rPr lang="en-US" dirty="0"/>
              <a:t>Be careful about potential scamming tasks (that ask you to give personal information or ask you to write fake reviews)</a:t>
            </a:r>
          </a:p>
          <a:p>
            <a:pPr lvl="1"/>
            <a:r>
              <a:rPr lang="en-US" dirty="0"/>
              <a:t>Borrow a </a:t>
            </a:r>
            <a:r>
              <a:rPr lang="en-US" dirty="0" err="1"/>
              <a:t>MTurk</a:t>
            </a:r>
            <a:r>
              <a:rPr lang="en-US" dirty="0"/>
              <a:t> account from others</a:t>
            </a:r>
          </a:p>
          <a:p>
            <a:pPr lvl="2"/>
            <a:r>
              <a:rPr lang="en-US" dirty="0"/>
              <a:t>You can complete the task but do NOT submit if you are worried about violations of </a:t>
            </a:r>
            <a:r>
              <a:rPr lang="en-US" dirty="0" err="1"/>
              <a:t>ToS</a:t>
            </a:r>
            <a:endParaRPr lang="en-US" dirty="0"/>
          </a:p>
          <a:p>
            <a:pPr lvl="2"/>
            <a:r>
              <a:rPr lang="en-US" dirty="0"/>
              <a:t>Providing screenshots of the task interface is  sufficient</a:t>
            </a:r>
          </a:p>
        </p:txBody>
      </p:sp>
    </p:spTree>
    <p:extLst>
      <p:ext uri="{BB962C8B-B14F-4D97-AF65-F5344CB8AC3E}">
        <p14:creationId xmlns:p14="http://schemas.microsoft.com/office/powerpoint/2010/main" val="1371766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B139-598C-5F43-88CE-78AC1A18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70" y="353694"/>
            <a:ext cx="10515600" cy="1325563"/>
          </a:xfrm>
        </p:spPr>
        <p:txBody>
          <a:bodyPr/>
          <a:lstStyle/>
          <a:p>
            <a:r>
              <a:rPr lang="en-US" dirty="0"/>
              <a:t>Connection to Our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74F29F-BAB3-7D49-AC51-4151D7469B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25624"/>
                <a:ext cx="10995660" cy="481520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>
                    <a:latin typeface="Cambria Math" panose="02040503050406030204" pitchFamily="18" charset="0"/>
                  </a:rPr>
                  <a:t>Wi</a:t>
                </a:r>
                <a:r>
                  <a:rPr lang="en-US" dirty="0">
                    <a:latin typeface="Cambria Math" panose="02040503050406030204" pitchFamily="18" charset="0"/>
                  </a:rPr>
                  <a:t>thout loss of generality, 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random variable of the label provided by worker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]=2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&gt; 0</a:t>
                </a:r>
              </a:p>
              <a:p>
                <a:endParaRPr lang="en-US" dirty="0"/>
              </a:p>
              <a:p>
                <a:r>
                  <a:rPr lang="en-US" dirty="0"/>
                  <a:t>Majority voting =&gt; Predict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b="0" dirty="0"/>
              </a:p>
              <a:p>
                <a:r>
                  <a:rPr lang="en-US" dirty="0"/>
                  <a:t>Probability of making a wrong prediction</a:t>
                </a:r>
              </a:p>
              <a:p>
                <a:pPr marL="0" indent="0">
                  <a:buNone/>
                </a:pPr>
                <a:endParaRPr lang="en-US" sz="1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	        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𝔼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          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74F29F-BAB3-7D49-AC51-4151D7469B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25624"/>
                <a:ext cx="10995660" cy="4815205"/>
              </a:xfrm>
              <a:blipFill>
                <a:blip r:embed="rId3"/>
                <a:stretch>
                  <a:fillRect l="-692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9CE50F0-FDEE-FD4B-91F7-00E4535810EF}"/>
                  </a:ext>
                </a:extLst>
              </p:cNvPr>
              <p:cNvSpPr/>
              <p:nvPr/>
            </p:nvSpPr>
            <p:spPr>
              <a:xfrm>
                <a:off x="6972300" y="524191"/>
                <a:ext cx="5033010" cy="8474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9CE50F0-FDEE-FD4B-91F7-00E453581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300" y="524191"/>
                <a:ext cx="5033010" cy="847409"/>
              </a:xfrm>
              <a:prstGeom prst="roundRect">
                <a:avLst/>
              </a:prstGeom>
              <a:blipFill>
                <a:blip r:embed="rId4"/>
                <a:stretch>
                  <a:fillRect t="-7246" b="-76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92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2DEC-1480-CD44-A4BA-0EB6C3010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" y="604678"/>
            <a:ext cx="11760200" cy="1058862"/>
          </a:xfrm>
        </p:spPr>
        <p:txBody>
          <a:bodyPr/>
          <a:lstStyle/>
          <a:p>
            <a:r>
              <a:rPr lang="en-US" dirty="0"/>
              <a:t>Looks like we solved the problem?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6B8673-06AC-D745-B069-F28B9A60C086}"/>
              </a:ext>
            </a:extLst>
          </p:cNvPr>
          <p:cNvSpPr txBox="1">
            <a:spLocks/>
          </p:cNvSpPr>
          <p:nvPr/>
        </p:nvSpPr>
        <p:spPr>
          <a:xfrm>
            <a:off x="1541780" y="1598455"/>
            <a:ext cx="11760200" cy="10588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only if we assume all workers are the same….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623B8C-0A1B-C943-9BBD-83F862E77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170152"/>
              </p:ext>
            </p:extLst>
          </p:nvPr>
        </p:nvGraphicFramePr>
        <p:xfrm>
          <a:off x="1907540" y="3514408"/>
          <a:ext cx="8760822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146E48-8A9E-AB4D-ADCD-AB791FAA8334}"/>
              </a:ext>
            </a:extLst>
          </p:cNvPr>
          <p:cNvSpPr/>
          <p:nvPr/>
        </p:nvSpPr>
        <p:spPr>
          <a:xfrm>
            <a:off x="1795782" y="3933508"/>
            <a:ext cx="8972550" cy="5143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8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D7A-FE8C-7049-B676-C4AEB3C9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workers are different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Assume we obtain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labels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workers.</a:t>
                </a:r>
              </a:p>
              <a:p>
                <a:r>
                  <a:rPr lang="en-US" dirty="0"/>
                  <a:t>Worker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∈{1,…,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provides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assumption: each label is correct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should we aggregate?</a:t>
                </a:r>
              </a:p>
              <a:p>
                <a:pPr lvl="1"/>
                <a:r>
                  <a:rPr lang="en-US" dirty="0"/>
                  <a:t>Weighted majority voting?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/>
              <p:nvPr/>
            </p:nvSpPr>
            <p:spPr>
              <a:xfrm>
                <a:off x="1871966" y="5474970"/>
                <a:ext cx="3875692" cy="7321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b="0" dirty="0"/>
                  <a:t>Predict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𝑠𝑖𝑔𝑛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966" y="5474970"/>
                <a:ext cx="3875692" cy="732155"/>
              </a:xfrm>
              <a:prstGeom prst="roundRect">
                <a:avLst/>
              </a:prstGeom>
              <a:blipFill>
                <a:blip r:embed="rId3"/>
                <a:stretch>
                  <a:fillRect l="-1948" t="-75000" b="-1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57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D7A-FE8C-7049-B676-C4AEB3C9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Majority Voting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Weighted majority voting</a:t>
                </a:r>
              </a:p>
              <a:p>
                <a:endParaRPr lang="en-US" dirty="0"/>
              </a:p>
              <a:p>
                <a:r>
                  <a:rPr lang="en-US" dirty="0"/>
                  <a:t>Turns out weighted majority voting leads to MLE</a:t>
                </a:r>
              </a:p>
              <a:p>
                <a:pPr lvl="1"/>
                <a:r>
                  <a:rPr lang="en-US" dirty="0"/>
                  <a:t>With weight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weights to minimize the </a:t>
                </a:r>
                <a:r>
                  <a:rPr lang="en-US" dirty="0" err="1"/>
                  <a:t>Hoeffding</a:t>
                </a:r>
                <a:r>
                  <a:rPr lang="en-US" dirty="0"/>
                  <a:t> error are different</a:t>
                </a:r>
              </a:p>
              <a:p>
                <a:pPr lvl="1"/>
                <a:r>
                  <a:rPr lang="en-US" dirty="0"/>
                  <a:t>To minimize </a:t>
                </a:r>
                <a:r>
                  <a:rPr lang="en-US" dirty="0" err="1"/>
                  <a:t>Hoeffding</a:t>
                </a:r>
                <a:r>
                  <a:rPr lang="en-US" dirty="0"/>
                  <a:t> error, set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−1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(Lemma 1 in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hlinkClick r:id="rId3"/>
                  </a:rPr>
                  <a:t>Ho et al. ICML 2013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4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/>
              <p:nvPr/>
            </p:nvSpPr>
            <p:spPr>
              <a:xfrm>
                <a:off x="5006341" y="1690688"/>
                <a:ext cx="3806189" cy="8343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b="0" dirty="0"/>
                  <a:t>Predict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𝑠𝑖𝑔𝑛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341" y="1690688"/>
                <a:ext cx="3806189" cy="834390"/>
              </a:xfrm>
              <a:prstGeom prst="roundRect">
                <a:avLst/>
              </a:prstGeom>
              <a:blipFill>
                <a:blip r:embed="rId5"/>
                <a:stretch>
                  <a:fillRect l="-1987" t="-60294" b="-98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8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AFDE-C63D-424D-876A-6978B881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next two 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6B10-E48F-3347-ADA1-195BA23C0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10927"/>
            <a:ext cx="10515600" cy="312134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Unknown worker skills</a:t>
            </a:r>
          </a:p>
          <a:p>
            <a:r>
              <a:rPr lang="en-US" dirty="0"/>
              <a:t>Different task difficulties</a:t>
            </a:r>
          </a:p>
          <a:p>
            <a:r>
              <a:rPr lang="en-US" dirty="0"/>
              <a:t>More factors to consider (some structures of tasks/workers?)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B153DC-710E-7948-BA67-93E597C94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442923"/>
              </p:ext>
            </p:extLst>
          </p:nvPr>
        </p:nvGraphicFramePr>
        <p:xfrm>
          <a:off x="1379220" y="1896428"/>
          <a:ext cx="8760822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27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label aggregation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Propose a model to describe the label generation process</a:t>
            </a:r>
          </a:p>
          <a:p>
            <a:r>
              <a:rPr lang="en-US" dirty="0"/>
              <a:t>True labels are the “latent variables” of the process</a:t>
            </a:r>
          </a:p>
          <a:p>
            <a:r>
              <a:rPr lang="en-US" dirty="0"/>
              <a:t>Using inference algorithms (e.g., EM) to learn the latent variables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57415" y="3780267"/>
            <a:ext cx="4334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down likelihood/posterior function</a:t>
            </a:r>
          </a:p>
          <a:p>
            <a:r>
              <a:rPr lang="en-US" dirty="0"/>
              <a:t>Using EM algorithms to find the parameters </a:t>
            </a:r>
          </a:p>
          <a:p>
            <a:r>
              <a:rPr lang="en-US" dirty="0"/>
              <a:t>    that maximize likelihood/posterior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24766" y="5093363"/>
            <a:ext cx="3935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labels as a matrix (worker by task)</a:t>
            </a:r>
          </a:p>
          <a:p>
            <a:r>
              <a:rPr lang="en-US" dirty="0"/>
              <a:t>Using low rank matrix approximation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F7256E-3FBE-7541-BCDF-1EBDBD4DF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05" y="3775074"/>
            <a:ext cx="6637324" cy="3311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235C92-B20C-9446-9911-D3EE4EDFDF03}"/>
              </a:ext>
            </a:extLst>
          </p:cNvPr>
          <p:cNvSpPr/>
          <p:nvPr/>
        </p:nvSpPr>
        <p:spPr>
          <a:xfrm>
            <a:off x="729343" y="3539629"/>
            <a:ext cx="762000" cy="3753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A2AA6F-F7E8-7E4F-A337-FA750F754562}"/>
              </a:ext>
            </a:extLst>
          </p:cNvPr>
          <p:cNvSpPr/>
          <p:nvPr/>
        </p:nvSpPr>
        <p:spPr>
          <a:xfrm>
            <a:off x="1186543" y="6041383"/>
            <a:ext cx="6770486" cy="11866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7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69BA-8545-5849-9956-BFEFFFDE0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AC2CC-E071-D547-87AF-C6375B632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you think the models we made so far make sense? Why? Under what conditions can our model break? What can we do to address </a:t>
            </a:r>
            <a:r>
              <a:rPr lang="en-US"/>
              <a:t>those conditions?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you think of other important aspects (at least in some applications) that should be modeled?</a:t>
            </a:r>
          </a:p>
          <a:p>
            <a:endParaRPr lang="en-US" dirty="0"/>
          </a:p>
          <a:p>
            <a:r>
              <a:rPr lang="en-US" dirty="0"/>
              <a:t>Take this time to find your potential teammates!</a:t>
            </a:r>
          </a:p>
        </p:txBody>
      </p:sp>
    </p:spTree>
    <p:extLst>
      <p:ext uri="{BB962C8B-B14F-4D97-AF65-F5344CB8AC3E}">
        <p14:creationId xmlns:p14="http://schemas.microsoft.com/office/powerpoint/2010/main" val="1116463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DCC98-76F4-CC42-A29D-5B3C8C52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Paper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B5E18-C28E-7647-B5FD-B3762FB9E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02788" cy="50323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Submit your review for the “required reading” of each lecture</a:t>
            </a:r>
          </a:p>
          <a:p>
            <a:pPr lvl="1"/>
            <a:r>
              <a:rPr lang="en-US" dirty="0"/>
              <a:t>Submit via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Due on </a:t>
            </a:r>
            <a:r>
              <a:rPr lang="en-US" dirty="0">
                <a:solidFill>
                  <a:srgbClr val="C00000"/>
                </a:solidFill>
              </a:rPr>
              <a:t>11:59pm the day before the lecture</a:t>
            </a:r>
          </a:p>
          <a:p>
            <a:pPr lvl="1"/>
            <a:r>
              <a:rPr lang="en-US" dirty="0"/>
              <a:t>There will be no reminders; make sure to do it before each lecture</a:t>
            </a:r>
          </a:p>
          <a:p>
            <a:endParaRPr lang="en-US" dirty="0"/>
          </a:p>
          <a:p>
            <a:r>
              <a:rPr lang="en-US" dirty="0"/>
              <a:t>Review questions</a:t>
            </a:r>
          </a:p>
          <a:p>
            <a:pPr lvl="1"/>
            <a:r>
              <a:rPr lang="en-US" dirty="0"/>
              <a:t>Common questions</a:t>
            </a:r>
          </a:p>
          <a:p>
            <a:pPr lvl="2"/>
            <a:r>
              <a:rPr lang="en-US" dirty="0"/>
              <a:t>Summarize the paper</a:t>
            </a:r>
          </a:p>
          <a:p>
            <a:pPr lvl="2"/>
            <a:r>
              <a:rPr lang="en-US" dirty="0"/>
              <a:t>List 2~3 points you like/dislike about the paper.</a:t>
            </a:r>
          </a:p>
          <a:p>
            <a:pPr lvl="1"/>
            <a:r>
              <a:rPr lang="en-US" dirty="0"/>
              <a:t>2 paper-specific questions</a:t>
            </a:r>
          </a:p>
          <a:p>
            <a:endParaRPr lang="en-US" dirty="0"/>
          </a:p>
          <a:p>
            <a:r>
              <a:rPr lang="en-US" dirty="0"/>
              <a:t>Reserve more time if you are not used to read research papers</a:t>
            </a:r>
          </a:p>
          <a:p>
            <a:pPr lvl="1"/>
            <a:r>
              <a:rPr lang="en-US" dirty="0"/>
              <a:t>Some papers are heavier (mathematically) than the others</a:t>
            </a:r>
          </a:p>
          <a:p>
            <a:pPr lvl="1"/>
            <a:r>
              <a:rPr lang="en-US" dirty="0"/>
              <a:t>Expect a very math-heavy reading next Tue.</a:t>
            </a:r>
          </a:p>
        </p:txBody>
      </p:sp>
    </p:spTree>
    <p:extLst>
      <p:ext uri="{BB962C8B-B14F-4D97-AF65-F5344CB8AC3E}">
        <p14:creationId xmlns:p14="http://schemas.microsoft.com/office/powerpoint/2010/main" val="4285456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1F985-69C4-0C4D-A2D6-DA42D384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and Leading of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CF35-E405-054B-AD1B-535C4616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5163005"/>
          </a:xfrm>
        </p:spPr>
        <p:txBody>
          <a:bodyPr>
            <a:normAutofit/>
          </a:bodyPr>
          <a:lstStyle/>
          <a:p>
            <a:r>
              <a:rPr lang="en-US" dirty="0"/>
              <a:t>Presentation requirements</a:t>
            </a:r>
          </a:p>
          <a:p>
            <a:pPr lvl="1"/>
            <a:r>
              <a:rPr lang="en-US" dirty="0"/>
              <a:t>Group presentation (</a:t>
            </a:r>
            <a:r>
              <a:rPr lang="en-US" b="1" dirty="0">
                <a:solidFill>
                  <a:schemeClr val="accent1"/>
                </a:solidFill>
              </a:rPr>
              <a:t>2~3 persons </a:t>
            </a:r>
            <a:r>
              <a:rPr lang="en-US" dirty="0"/>
              <a:t>per group)</a:t>
            </a:r>
            <a:endParaRPr lang="en-US" dirty="0">
              <a:solidFill>
                <a:schemeClr val="accent1"/>
              </a:solidFill>
            </a:endParaRPr>
          </a:p>
          <a:p>
            <a:pPr lvl="2"/>
            <a:r>
              <a:rPr lang="en-US" dirty="0"/>
              <a:t>I would expect a bit more from 3-person groups</a:t>
            </a:r>
          </a:p>
          <a:p>
            <a:pPr lvl="2"/>
            <a:r>
              <a:rPr lang="en-US" dirty="0"/>
              <a:t>By default, the same group will also work on the project together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Give a </a:t>
            </a:r>
            <a:r>
              <a:rPr lang="en-US" b="1" dirty="0">
                <a:solidFill>
                  <a:schemeClr val="accent1"/>
                </a:solidFill>
              </a:rPr>
              <a:t>50~55 min </a:t>
            </a:r>
            <a:r>
              <a:rPr lang="en-US" dirty="0"/>
              <a:t>presentation based on the </a:t>
            </a:r>
            <a:r>
              <a:rPr lang="en-US" b="1" dirty="0">
                <a:solidFill>
                  <a:schemeClr val="accent1"/>
                </a:solidFill>
              </a:rPr>
              <a:t>required reading </a:t>
            </a:r>
            <a:r>
              <a:rPr lang="en-US" dirty="0"/>
              <a:t>and at least </a:t>
            </a:r>
            <a:r>
              <a:rPr lang="en-US" b="1" dirty="0">
                <a:solidFill>
                  <a:schemeClr val="accent1"/>
                </a:solidFill>
              </a:rPr>
              <a:t>one optional reading</a:t>
            </a:r>
            <a:r>
              <a:rPr lang="en-US" b="1" dirty="0"/>
              <a:t> </a:t>
            </a:r>
            <a:r>
              <a:rPr lang="en-US" dirty="0"/>
              <a:t>(2 optional readings for 3-person groups) of a lecture.</a:t>
            </a:r>
          </a:p>
          <a:p>
            <a:pPr lvl="2"/>
            <a:r>
              <a:rPr lang="en-US" dirty="0"/>
              <a:t>The chosen papers are the “backbone” of the presentation. You are free to be creative and/or include materials outside of the papers</a:t>
            </a:r>
          </a:p>
          <a:p>
            <a:pPr lvl="2"/>
            <a:r>
              <a:rPr lang="en-US" dirty="0"/>
              <a:t>I’ll fill in the remaining time of the lecture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Prepare </a:t>
            </a:r>
            <a:r>
              <a:rPr lang="en-US" b="1" dirty="0">
                <a:solidFill>
                  <a:schemeClr val="accent1"/>
                </a:solidFill>
              </a:rPr>
              <a:t>2 reading questions </a:t>
            </a:r>
            <a:r>
              <a:rPr lang="en-US" dirty="0"/>
              <a:t>for the required reading</a:t>
            </a:r>
          </a:p>
          <a:p>
            <a:pPr lvl="1"/>
            <a:r>
              <a:rPr lang="en-US"/>
              <a:t>Prepare </a:t>
            </a:r>
            <a:r>
              <a:rPr lang="en-US" b="1">
                <a:solidFill>
                  <a:schemeClr val="accent1"/>
                </a:solidFill>
              </a:rPr>
              <a:t>~2 </a:t>
            </a:r>
            <a:r>
              <a:rPr lang="en-US" b="1" dirty="0">
                <a:solidFill>
                  <a:schemeClr val="accent1"/>
                </a:solidFill>
              </a:rPr>
              <a:t>discussion sessions</a:t>
            </a:r>
          </a:p>
          <a:p>
            <a:pPr lvl="1"/>
            <a:r>
              <a:rPr lang="en-US" dirty="0"/>
              <a:t>Lead the discussion for the discussion sessions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000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1F985-69C4-0C4D-A2D6-DA42D384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and Leading of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CF35-E405-054B-AD1B-535C4616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/>
          <a:lstStyle/>
          <a:p>
            <a:r>
              <a:rPr lang="en-US" dirty="0"/>
              <a:t>Talk to me </a:t>
            </a:r>
            <a:r>
              <a:rPr lang="en-US" dirty="0">
                <a:solidFill>
                  <a:srgbClr val="C00000"/>
                </a:solidFill>
              </a:rPr>
              <a:t>one week before </a:t>
            </a:r>
            <a:r>
              <a:rPr lang="en-US" dirty="0"/>
              <a:t>your presentations</a:t>
            </a:r>
          </a:p>
          <a:p>
            <a:pPr lvl="1"/>
            <a:r>
              <a:rPr lang="en-US" dirty="0"/>
              <a:t>By default, stay after the lecture one week before your presentation</a:t>
            </a:r>
          </a:p>
          <a:p>
            <a:pPr lvl="1"/>
            <a:r>
              <a:rPr lang="en-US" dirty="0"/>
              <a:t>Or you can arrange other meeting time with me </a:t>
            </a:r>
          </a:p>
          <a:p>
            <a:pPr lvl="1"/>
            <a:r>
              <a:rPr lang="en-US" dirty="0"/>
              <a:t>You need to be ready for the following before meeting with me</a:t>
            </a:r>
          </a:p>
          <a:p>
            <a:pPr lvl="2"/>
            <a:r>
              <a:rPr lang="en-US" dirty="0"/>
              <a:t>A structure of your presentation</a:t>
            </a:r>
          </a:p>
          <a:p>
            <a:pPr lvl="2"/>
            <a:r>
              <a:rPr lang="en-US" dirty="0"/>
              <a:t>Two reading questions for the required reading</a:t>
            </a:r>
          </a:p>
          <a:p>
            <a:pPr lvl="2"/>
            <a:r>
              <a:rPr lang="en-US" dirty="0"/>
              <a:t>Topics for the discussion sessions</a:t>
            </a:r>
          </a:p>
          <a:p>
            <a:pPr lvl="2"/>
            <a:endParaRPr lang="en-US" dirty="0"/>
          </a:p>
          <a:p>
            <a:r>
              <a:rPr lang="en-US" dirty="0"/>
              <a:t>Finding teammates</a:t>
            </a:r>
          </a:p>
          <a:p>
            <a:pPr lvl="1"/>
            <a:r>
              <a:rPr lang="en-US" dirty="0"/>
              <a:t>Stay after the lectures to chat with others </a:t>
            </a:r>
          </a:p>
          <a:p>
            <a:pPr lvl="1"/>
            <a:r>
              <a:rPr lang="en-US" dirty="0"/>
              <a:t>The “Finding Teammate” feature is enabled on Piazza</a:t>
            </a:r>
          </a:p>
        </p:txBody>
      </p:sp>
    </p:spTree>
    <p:extLst>
      <p:ext uri="{BB962C8B-B14F-4D97-AF65-F5344CB8AC3E}">
        <p14:creationId xmlns:p14="http://schemas.microsoft.com/office/powerpoint/2010/main" val="178041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1F985-69C4-0C4D-A2D6-DA42D384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and Leading of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CF35-E405-054B-AD1B-535C4616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49000" cy="5032376"/>
          </a:xfrm>
        </p:spPr>
        <p:txBody>
          <a:bodyPr>
            <a:normAutofit/>
          </a:bodyPr>
          <a:lstStyle/>
          <a:p>
            <a:r>
              <a:rPr lang="en-US" dirty="0"/>
              <a:t>Presentation topics</a:t>
            </a:r>
          </a:p>
          <a:p>
            <a:pPr lvl="1"/>
            <a:r>
              <a:rPr lang="en-US" dirty="0"/>
              <a:t>Check the course schedule for the labels </a:t>
            </a:r>
            <a:r>
              <a:rPr lang="en-US" b="1" dirty="0"/>
              <a:t>[Presentation Slot #]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will be asked to </a:t>
            </a:r>
            <a:r>
              <a:rPr lang="en-US" dirty="0">
                <a:solidFill>
                  <a:srgbClr val="C00000"/>
                </a:solidFill>
              </a:rPr>
              <a:t>bid for lectures</a:t>
            </a:r>
            <a:r>
              <a:rPr lang="en-US" dirty="0"/>
              <a:t> you are interested in presenting </a:t>
            </a:r>
            <a:r>
              <a:rPr lang="en-US" dirty="0">
                <a:solidFill>
                  <a:srgbClr val="C00000"/>
                </a:solidFill>
              </a:rPr>
              <a:t>next Tuesday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I’ll try to accommodate your preferences, but no guarantees on that</a:t>
            </a:r>
          </a:p>
          <a:p>
            <a:pPr lvl="2"/>
            <a:r>
              <a:rPr lang="en-US" dirty="0"/>
              <a:t>Each group will be assigned one lecture (in charge of 50~55 minutes of the lecture)</a:t>
            </a:r>
          </a:p>
          <a:p>
            <a:pPr lvl="2"/>
            <a:r>
              <a:rPr lang="en-US" dirty="0"/>
              <a:t>I’ll fill in the remaining lectures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The first two presentation slots will have relatively short amount of time to prepare. Please make sure you are fine with it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DB15A-6996-764B-9393-721307CE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97" y="2749550"/>
            <a:ext cx="5022103" cy="122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76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AB73-E4E0-F14B-88BA-0711E4BF6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(done by groups)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FF14E-F9B7-294C-8F2F-50C522CF7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28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Will talk more about this next week</a:t>
            </a:r>
          </a:p>
          <a:p>
            <a:r>
              <a:rPr lang="en-US" dirty="0"/>
              <a:t>Reminder on the tentative timeline</a:t>
            </a:r>
          </a:p>
          <a:p>
            <a:pPr lvl="1"/>
            <a:r>
              <a:rPr lang="en-US" sz="2000" dirty="0"/>
              <a:t>Sep 24: Project proposal</a:t>
            </a:r>
          </a:p>
          <a:p>
            <a:pPr lvl="1"/>
            <a:r>
              <a:rPr lang="en-US" sz="200" dirty="0"/>
              <a:t> </a:t>
            </a:r>
          </a:p>
          <a:p>
            <a:pPr lvl="2"/>
            <a:r>
              <a:rPr lang="en-US" sz="1600" dirty="0"/>
              <a:t>Brief description of the proposed project (1~2 paragraph)</a:t>
            </a:r>
          </a:p>
          <a:p>
            <a:pPr lvl="2"/>
            <a:r>
              <a:rPr lang="en-US" sz="1600" dirty="0"/>
              <a:t>Citing at least one paper that’s relevant to your proposal</a:t>
            </a:r>
          </a:p>
          <a:p>
            <a:pPr lvl="2"/>
            <a:endParaRPr lang="en-US" sz="100" dirty="0"/>
          </a:p>
          <a:p>
            <a:pPr lvl="1"/>
            <a:r>
              <a:rPr lang="en-US" sz="2000" dirty="0"/>
              <a:t>Oct 15: Milestone 1</a:t>
            </a:r>
          </a:p>
          <a:p>
            <a:pPr lvl="1"/>
            <a:endParaRPr lang="en-US" sz="200" dirty="0"/>
          </a:p>
          <a:p>
            <a:pPr lvl="2"/>
            <a:r>
              <a:rPr lang="en-US" sz="1600" dirty="0"/>
              <a:t>A brief literature review and the description of your plan (one page) </a:t>
            </a:r>
          </a:p>
          <a:p>
            <a:pPr lvl="2"/>
            <a:r>
              <a:rPr lang="en-US" sz="1600" dirty="0"/>
              <a:t>Last chance to change the topic of the project</a:t>
            </a:r>
          </a:p>
          <a:p>
            <a:pPr lvl="1"/>
            <a:endParaRPr lang="en-US" sz="500" dirty="0"/>
          </a:p>
          <a:p>
            <a:pPr lvl="1"/>
            <a:r>
              <a:rPr lang="en-US" sz="2000" dirty="0"/>
              <a:t>Nov 5: Milestone 2</a:t>
            </a:r>
          </a:p>
          <a:p>
            <a:pPr lvl="1"/>
            <a:endParaRPr lang="en-US" sz="200" dirty="0"/>
          </a:p>
          <a:p>
            <a:pPr lvl="2"/>
            <a:r>
              <a:rPr lang="en-US" sz="1600" dirty="0"/>
              <a:t>Summary of your current progress (up to 2 pages)</a:t>
            </a:r>
          </a:p>
          <a:p>
            <a:pPr lvl="2"/>
            <a:r>
              <a:rPr lang="en-US" sz="1600" dirty="0"/>
              <a:t>Last chance to convert the research project to (a more extensive) literature review </a:t>
            </a:r>
          </a:p>
          <a:p>
            <a:pPr lvl="1"/>
            <a:endParaRPr lang="en-US" sz="500" dirty="0"/>
          </a:p>
          <a:p>
            <a:pPr lvl="1"/>
            <a:r>
              <a:rPr lang="en-US" sz="2000" dirty="0"/>
              <a:t>Dec 7/9: In-class project presentations</a:t>
            </a:r>
          </a:p>
          <a:p>
            <a:endParaRPr lang="en-US" sz="500" dirty="0"/>
          </a:p>
          <a:p>
            <a:pPr lvl="1"/>
            <a:r>
              <a:rPr lang="en-US" sz="2000" dirty="0"/>
              <a:t>Dec 12: Project report due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93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749-E389-EF40-A0AC-8E512C873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1B4C0-457B-1344-BDE7-38AE8493B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25831</TotalTime>
  <Words>2587</Words>
  <Application>Microsoft Macintosh PowerPoint</Application>
  <PresentationFormat>Widescreen</PresentationFormat>
  <Paragraphs>538</Paragraphs>
  <Slides>36</Slides>
  <Notes>9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  Lecture 3 Humans as Data Sources: Label Aggregation</vt:lpstr>
      <vt:lpstr>Logistics</vt:lpstr>
      <vt:lpstr>Logistics: Assignment 1</vt:lpstr>
      <vt:lpstr>Logistics: Paper Reviews</vt:lpstr>
      <vt:lpstr>Presentation and Leading of Discussion</vt:lpstr>
      <vt:lpstr>Presentation and Leading of Discussion</vt:lpstr>
      <vt:lpstr>Presentation and Leading of Discussion</vt:lpstr>
      <vt:lpstr>Project (done by groups)</vt:lpstr>
      <vt:lpstr>Lecture Today</vt:lpstr>
      <vt:lpstr>Course Overview</vt:lpstr>
      <vt:lpstr>Course Overview</vt:lpstr>
      <vt:lpstr>Today’s Lecture</vt:lpstr>
      <vt:lpstr>Remember this task?</vt:lpstr>
      <vt:lpstr>A Naïve Model of Label Generation</vt:lpstr>
      <vt:lpstr>This Lecture Focuses on Binary Classification</vt:lpstr>
      <vt:lpstr>Defining Label Aggregation</vt:lpstr>
      <vt:lpstr>Warm-Up Discussion</vt:lpstr>
      <vt:lpstr>Majority Voting (MV)</vt:lpstr>
      <vt:lpstr>Probabilistic Approach</vt:lpstr>
      <vt:lpstr>Why Majority Voting?</vt:lpstr>
      <vt:lpstr>Formulation</vt:lpstr>
      <vt:lpstr> How should we model the label generation process?</vt:lpstr>
      <vt:lpstr>A Simple Model for Case 1</vt:lpstr>
      <vt:lpstr>Derivation of MLE  MV</vt:lpstr>
      <vt:lpstr>Derivation of MLE  MV</vt:lpstr>
      <vt:lpstr>Derivation of MLE  MV</vt:lpstr>
      <vt:lpstr>What theoretical guarantee can MV achieve?</vt:lpstr>
      <vt:lpstr>Interpretations</vt:lpstr>
      <vt:lpstr>More general form of Hoeffding’s inequality</vt:lpstr>
      <vt:lpstr>Connection to Our Problem</vt:lpstr>
      <vt:lpstr>Looks like we solved the problem?</vt:lpstr>
      <vt:lpstr>What happens if workers are different</vt:lpstr>
      <vt:lpstr>Weighted Majority Voting</vt:lpstr>
      <vt:lpstr>For the next two lectures</vt:lpstr>
      <vt:lpstr>Typical label aggregation approach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2336</cp:revision>
  <cp:lastPrinted>2019-09-05T00:05:04Z</cp:lastPrinted>
  <dcterms:created xsi:type="dcterms:W3CDTF">2017-08-24T15:35:37Z</dcterms:created>
  <dcterms:modified xsi:type="dcterms:W3CDTF">2022-09-05T20:45:51Z</dcterms:modified>
</cp:coreProperties>
</file>